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1" r:id="rId4"/>
    <p:sldId id="256" r:id="rId5"/>
    <p:sldId id="262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>
        <p:scale>
          <a:sx n="74" d="100"/>
          <a:sy n="74" d="100"/>
        </p:scale>
        <p:origin x="-72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229600" cy="136815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Здоровое питание школьника-залог успеха в учебном году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3833864" cy="199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minnibaeva.lr\Desktop\people-persons-thinking-icon_24877-40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30161"/>
            <a:ext cx="1901205" cy="190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Родителям важно знать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8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60840" cy="738681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 организации горячего питания обучающихся 1-4 классов: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6336703" cy="6093296"/>
          </a:xfrm>
        </p:spPr>
      </p:pic>
      <p:pic>
        <p:nvPicPr>
          <p:cNvPr id="1026" name="Picture 2" descr="C:\Users\minnibaeva.lr\Desktop\yrov1262_ejw_1280_jpg_crop1540273698_ejw_1280_jpg_crop1560525730_ejw_1280_jpg_crop1583132781_ejw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0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54"/>
            <a:ext cx="7620000" cy="1143000"/>
          </a:xfrm>
        </p:spPr>
        <p:txBody>
          <a:bodyPr/>
          <a:lstStyle/>
          <a:p>
            <a:pPr algn="ctr"/>
            <a:r>
              <a:rPr lang="ru-RU" sz="2000" dirty="0" smtClean="0">
                <a:latin typeface="a_Helver Bashkir" panose="020B0504020202020204" pitchFamily="34" charset="0"/>
              </a:rPr>
              <a:t>Методические рекомендации  </a:t>
            </a:r>
            <a:r>
              <a:rPr lang="ru-RU" sz="2000" dirty="0">
                <a:latin typeface="a_Helver Bashkir" panose="020B0504020202020204" pitchFamily="34" charset="0"/>
              </a:rPr>
              <a:t>по родительскому контролю за горячим питанием в общеобразовательных </a:t>
            </a:r>
            <a:r>
              <a:rPr lang="ru-RU" sz="2000" dirty="0" smtClean="0">
                <a:latin typeface="a_Helver Bashkir" panose="020B0504020202020204" pitchFamily="34" charset="0"/>
              </a:rPr>
              <a:t>организациях направлены на соблюдение:</a:t>
            </a:r>
            <a:endParaRPr lang="ru-RU" sz="20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2088232"/>
          </a:xfrm>
        </p:spPr>
        <p:txBody>
          <a:bodyPr>
            <a:normAutofit/>
          </a:bodyPr>
          <a:lstStyle/>
          <a:p>
            <a:endParaRPr lang="ru-RU" dirty="0" smtClean="0">
              <a:latin typeface="a_Helver Bashkir" panose="020B0504020202020204" pitchFamily="34" charset="0"/>
            </a:endParaRPr>
          </a:p>
          <a:p>
            <a:r>
              <a:rPr lang="ru-RU" sz="1200" dirty="0" smtClean="0"/>
              <a:t>Интервалов </a:t>
            </a:r>
            <a:r>
              <a:rPr lang="ru-RU" sz="1200" dirty="0"/>
              <a:t>между основными приемами пищи (завтрак, обед и ужин</a:t>
            </a:r>
            <a:r>
              <a:rPr lang="ru-RU" sz="1200" dirty="0" smtClean="0"/>
              <a:t>);</a:t>
            </a:r>
            <a:endParaRPr lang="ru-RU" sz="1200" dirty="0"/>
          </a:p>
          <a:p>
            <a:r>
              <a:rPr lang="ru-RU" sz="1200" dirty="0" smtClean="0"/>
              <a:t>Формирования </a:t>
            </a:r>
            <a:r>
              <a:rPr lang="ru-RU" sz="1200" dirty="0"/>
              <a:t>у детей культуры правильного </a:t>
            </a:r>
            <a:r>
              <a:rPr lang="ru-RU" sz="1200" dirty="0" smtClean="0"/>
              <a:t>питания (интерьер </a:t>
            </a:r>
            <a:r>
              <a:rPr lang="ru-RU" sz="1200" dirty="0"/>
              <a:t>обеденного зала, </a:t>
            </a:r>
            <a:r>
              <a:rPr lang="ru-RU" sz="1200" dirty="0" smtClean="0"/>
              <a:t>сервировка столов, микроклимат</a:t>
            </a:r>
            <a:r>
              <a:rPr lang="ru-RU" sz="1200" dirty="0"/>
              <a:t>, </a:t>
            </a:r>
            <a:r>
              <a:rPr lang="ru-RU" sz="1200" dirty="0" smtClean="0"/>
              <a:t>освещенность);</a:t>
            </a:r>
          </a:p>
          <a:p>
            <a:r>
              <a:rPr lang="ru-RU" sz="1200" dirty="0" smtClean="0"/>
              <a:t>Соответствия </a:t>
            </a:r>
            <a:r>
              <a:rPr lang="ru-RU" sz="1200" dirty="0"/>
              <a:t>энергетической ценности ежедневного </a:t>
            </a:r>
            <a:r>
              <a:rPr lang="ru-RU" sz="1200" dirty="0" smtClean="0"/>
              <a:t>рациона энергозатратам;</a:t>
            </a:r>
          </a:p>
          <a:p>
            <a:r>
              <a:rPr lang="ru-RU" sz="1200" dirty="0" smtClean="0"/>
              <a:t>Рационального распределения суточной калорийности </a:t>
            </a:r>
            <a:r>
              <a:rPr lang="ru-RU" sz="1200" dirty="0"/>
              <a:t>по приемам </a:t>
            </a:r>
            <a:r>
              <a:rPr lang="ru-RU" sz="1200" dirty="0" smtClean="0"/>
              <a:t>пищи;</a:t>
            </a:r>
          </a:p>
          <a:p>
            <a:r>
              <a:rPr lang="ru-RU" sz="1200" dirty="0"/>
              <a:t>С</a:t>
            </a:r>
            <a:r>
              <a:rPr lang="ru-RU" sz="1200" dirty="0" smtClean="0"/>
              <a:t>балансированного </a:t>
            </a:r>
            <a:r>
              <a:rPr lang="ru-RU" sz="1200" dirty="0"/>
              <a:t>и </a:t>
            </a:r>
            <a:r>
              <a:rPr lang="ru-RU" sz="1200" dirty="0" smtClean="0"/>
              <a:t>разнообразного питания (</a:t>
            </a:r>
            <a:r>
              <a:rPr lang="ru-RU" sz="1200" dirty="0"/>
              <a:t>Одни и </a:t>
            </a:r>
            <a:r>
              <a:rPr lang="ru-RU" sz="1200" dirty="0" smtClean="0"/>
              <a:t>те же </a:t>
            </a:r>
            <a:r>
              <a:rPr lang="ru-RU" sz="1200" dirty="0"/>
              <a:t>блюда не должны повторяться в течение дня и двух смежных дней</a:t>
            </a:r>
            <a:r>
              <a:rPr lang="ru-RU" sz="1200" dirty="0" smtClean="0"/>
              <a:t>)</a:t>
            </a:r>
          </a:p>
          <a:p>
            <a:pPr marL="114300" indent="0" algn="just">
              <a:buNone/>
            </a:pPr>
            <a:endParaRPr lang="ru-RU" dirty="0" smtClean="0">
              <a:solidFill>
                <a:srgbClr val="92D050"/>
              </a:solidFill>
            </a:endParaRPr>
          </a:p>
          <a:p>
            <a:pPr marL="114300" indent="0">
              <a:buNone/>
            </a:pPr>
            <a:endParaRPr lang="ru-RU" dirty="0">
              <a:latin typeface="a_Helver Bashkir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996952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</a:rPr>
              <a:t>Итоги проверок обсуждаются на общеродительских  собраниях и могут явиться основанием для обращений в адрес администрации школы, ее учредителя и оператора питания государственных органов контроля (надзора)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437112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</a:rPr>
              <a:t>Важно! Порядок произведения мероприятий родительского контроля по организации питания обучающихся (в том числе доступ родителей в столовую школы) регламентируется локальным нормативным актом школы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46026" y="646332"/>
            <a:ext cx="7114406" cy="5951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Следует обратить внимание на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Соответствие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реализованных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утвержденному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меню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Санитарно-технологическое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содержание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помещения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для приема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пищи, состояние обеденной мебели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столовой посуды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Условия соблюдения правил личной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гигиены детьми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 сотрудников, осуществляющих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раздачу готовых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блюд, чистого халата или фартука, головного убора, рабочей обуви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протоколов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лабораторных исследований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контроля качества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безопасности поступающей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пищевой продукции и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выпускаемых готовых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блюд.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Вкусовые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предпочтения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детей,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удовлетворенность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ассортиментом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качеством 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(по результатам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выборочного опроса (</a:t>
            </a:r>
            <a:r>
              <a:rPr lang="ru-RU" sz="170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анкетирования)‚ детей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 согласия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родителей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Объем и вид пищевых отходов после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приема пищи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Проведение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мероприятий по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информированию родителей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детей о здоровом питании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РОДИТЕЛЬСКИЙ КОНТРОЛЬ ЗА ОРГАНИЗАЦИЕЙ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ШКОЛЬНОГО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ПИТАНИЯ</a:t>
            </a:r>
          </a:p>
          <a:p>
            <a:endParaRPr lang="ru-RU" dirty="0"/>
          </a:p>
        </p:txBody>
      </p:sp>
      <p:pic>
        <p:nvPicPr>
          <p:cNvPr id="2050" name="Picture 2" descr="C:\Users\minnibaeva.lr\Downloads\F40AAD46-7628-49A5-837E-B03EFA5491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89" y="1052736"/>
            <a:ext cx="604837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4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8" y="26858"/>
            <a:ext cx="7128792" cy="1008112"/>
          </a:xfrm>
        </p:spPr>
        <p:txBody>
          <a:bodyPr/>
          <a:lstStyle/>
          <a:p>
            <a:pPr algn="ctr"/>
            <a:r>
              <a:rPr lang="ru-RU" sz="2400" dirty="0">
                <a:latin typeface="a_Helver Bashkir" panose="020B0504020202020204" pitchFamily="34" charset="0"/>
              </a:rPr>
              <a:t>Продукты, которые НЕ допускаются при</a:t>
            </a:r>
            <a:br>
              <a:rPr lang="ru-RU" sz="2400" dirty="0">
                <a:latin typeface="a_Helver Bashkir" panose="020B0504020202020204" pitchFamily="34" charset="0"/>
              </a:rPr>
            </a:br>
            <a:r>
              <a:rPr lang="ru-RU" sz="2400" dirty="0">
                <a:latin typeface="a_Helver Bashkir" panose="020B0504020202020204" pitchFamily="34" charset="0"/>
              </a:rPr>
              <a:t>организации общественного питания в школе:</a:t>
            </a:r>
            <a:br>
              <a:rPr lang="ru-RU" sz="2400" dirty="0">
                <a:latin typeface="a_Helver Bashkir" panose="020B0504020202020204" pitchFamily="34" charset="0"/>
              </a:rPr>
            </a:br>
            <a:endParaRPr lang="ru-RU" sz="24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50072"/>
            <a:ext cx="3384376" cy="576064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_Helver Bashkir" panose="020B0504020202020204" pitchFamily="34" charset="0"/>
              </a:rPr>
              <a:t>Любые пищевые </a:t>
            </a:r>
            <a:r>
              <a:rPr lang="ru-RU" sz="1800" dirty="0" smtClean="0">
                <a:latin typeface="a_Helver Bashkir" panose="020B0504020202020204" pitchFamily="34" charset="0"/>
              </a:rPr>
              <a:t>продукты домашнего (не промышленного) изготовления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 smtClean="0">
                <a:latin typeface="a_Helver Bashkir" panose="020B0504020202020204" pitchFamily="34" charset="0"/>
              </a:rPr>
              <a:t>Мясо диких животных, яйца </a:t>
            </a:r>
            <a:r>
              <a:rPr lang="ru-RU" sz="1800" dirty="0">
                <a:latin typeface="a_Helver Bashkir" panose="020B0504020202020204" pitchFamily="34" charset="0"/>
              </a:rPr>
              <a:t>и мясо </a:t>
            </a:r>
            <a:r>
              <a:rPr lang="ru-RU" sz="1800" dirty="0" smtClean="0">
                <a:latin typeface="a_Helver Bashkir" panose="020B0504020202020204" pitchFamily="34" charset="0"/>
              </a:rPr>
              <a:t>водоплавающих птиц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Зельцы, кровяные </a:t>
            </a:r>
            <a:r>
              <a:rPr lang="ru-RU" sz="1800" dirty="0" smtClean="0">
                <a:latin typeface="a_Helver Bashkir" panose="020B0504020202020204" pitchFamily="34" charset="0"/>
              </a:rPr>
              <a:t>и ливерные</a:t>
            </a:r>
            <a:r>
              <a:rPr lang="ru-RU" sz="1800" dirty="0">
                <a:latin typeface="a_Helver Bashkir" panose="020B0504020202020204" pitchFamily="34" charset="0"/>
              </a:rPr>
              <a:t>, </a:t>
            </a:r>
            <a:r>
              <a:rPr lang="ru-RU" sz="1800" dirty="0" smtClean="0">
                <a:latin typeface="a_Helver Bashkir" panose="020B0504020202020204" pitchFamily="34" charset="0"/>
              </a:rPr>
              <a:t>сырокопченые колбасы, заливные блюда, студни</a:t>
            </a:r>
            <a:r>
              <a:rPr lang="ru-RU" sz="1800" dirty="0">
                <a:latin typeface="a_Helver Bashkir" panose="020B0504020202020204" pitchFamily="34" charset="0"/>
              </a:rPr>
              <a:t>, форшмак </a:t>
            </a:r>
            <a:r>
              <a:rPr lang="ru-RU" sz="1800" dirty="0" smtClean="0">
                <a:latin typeface="a_Helver Bashkir" panose="020B0504020202020204" pitchFamily="34" charset="0"/>
              </a:rPr>
              <a:t>из сельди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Грибы</a:t>
            </a:r>
            <a:r>
              <a:rPr lang="ru-RU" sz="1800" dirty="0">
                <a:latin typeface="a_Helver Bashkir" panose="020B0504020202020204" pitchFamily="34" charset="0"/>
              </a:rPr>
              <a:t>, сало, </a:t>
            </a:r>
            <a:r>
              <a:rPr lang="ru-RU" sz="1800" dirty="0" smtClean="0">
                <a:latin typeface="a_Helver Bashkir" panose="020B0504020202020204" pitchFamily="34" charset="0"/>
              </a:rPr>
              <a:t>маргарин,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паштеты </a:t>
            </a:r>
            <a:r>
              <a:rPr lang="ru-RU" sz="1800" dirty="0">
                <a:latin typeface="a_Helver Bashkir" panose="020B0504020202020204" pitchFamily="34" charset="0"/>
              </a:rPr>
              <a:t>и </a:t>
            </a:r>
            <a:r>
              <a:rPr lang="ru-RU" sz="1800" dirty="0" smtClean="0">
                <a:latin typeface="a_Helver Bashkir" panose="020B0504020202020204" pitchFamily="34" charset="0"/>
              </a:rPr>
              <a:t>блинчики с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мясом </a:t>
            </a:r>
            <a:r>
              <a:rPr lang="ru-RU" sz="1800" dirty="0">
                <a:latin typeface="a_Helver Bashkir" panose="020B0504020202020204" pitchFamily="34" charset="0"/>
              </a:rPr>
              <a:t>и</a:t>
            </a:r>
            <a:r>
              <a:rPr lang="ru-RU" sz="1800" dirty="0" smtClean="0">
                <a:latin typeface="a_Helver Bashkir" panose="020B0504020202020204" pitchFamily="34" charset="0"/>
              </a:rPr>
              <a:t> </a:t>
            </a:r>
            <a:r>
              <a:rPr lang="ru-RU" sz="1800" dirty="0">
                <a:latin typeface="a_Helver Bashkir" panose="020B0504020202020204" pitchFamily="34" charset="0"/>
              </a:rPr>
              <a:t>с </a:t>
            </a:r>
            <a:r>
              <a:rPr lang="ru-RU" sz="1800" dirty="0" smtClean="0">
                <a:latin typeface="a_Helver Bashkir" panose="020B0504020202020204" pitchFamily="34" charset="0"/>
              </a:rPr>
              <a:t>творогом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Жареные во фритюре </a:t>
            </a:r>
            <a:r>
              <a:rPr lang="ru-RU" sz="1800" dirty="0" smtClean="0">
                <a:latin typeface="a_Helver Bashkir" panose="020B0504020202020204" pitchFamily="34" charset="0"/>
              </a:rPr>
              <a:t>пищевые </a:t>
            </a:r>
            <a:r>
              <a:rPr lang="ru-RU" sz="1800" dirty="0">
                <a:latin typeface="a_Helver Bashkir" panose="020B0504020202020204" pitchFamily="34" charset="0"/>
              </a:rPr>
              <a:t>продукты </a:t>
            </a:r>
            <a:r>
              <a:rPr lang="ru-RU" sz="1800" dirty="0" smtClean="0">
                <a:latin typeface="a_Helver Bashkir" panose="020B0504020202020204" pitchFamily="34" charset="0"/>
              </a:rPr>
              <a:t>и изделия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Окрошки и </a:t>
            </a:r>
            <a:r>
              <a:rPr lang="ru-RU" sz="1800" dirty="0">
                <a:latin typeface="a_Helver Bashkir" panose="020B0504020202020204" pitchFamily="34" charset="0"/>
              </a:rPr>
              <a:t>холодные супы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889593"/>
            <a:ext cx="33123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Макароны </a:t>
            </a:r>
            <a:r>
              <a:rPr lang="ru-RU" dirty="0">
                <a:latin typeface="a_Helver Bashkir" panose="020B0504020202020204" pitchFamily="34" charset="0"/>
              </a:rPr>
              <a:t>по-Флотски (с</a:t>
            </a:r>
          </a:p>
          <a:p>
            <a:r>
              <a:rPr lang="ru-RU" dirty="0">
                <a:latin typeface="a_Helver Bashkir" panose="020B0504020202020204" pitchFamily="34" charset="0"/>
              </a:rPr>
              <a:t>мясным </a:t>
            </a:r>
            <a:r>
              <a:rPr lang="ru-RU" dirty="0" smtClean="0">
                <a:latin typeface="a_Helver Bashkir" panose="020B0504020202020204" pitchFamily="34" charset="0"/>
              </a:rPr>
              <a:t>Фаршем), макароны с </a:t>
            </a:r>
            <a:r>
              <a:rPr lang="ru-RU" dirty="0">
                <a:latin typeface="a_Helver Bashkir" panose="020B0504020202020204" pitchFamily="34" charset="0"/>
              </a:rPr>
              <a:t>рубленым яйцом, </a:t>
            </a:r>
            <a:r>
              <a:rPr lang="ru-RU" dirty="0" smtClean="0">
                <a:latin typeface="a_Helver Bashkir" panose="020B0504020202020204" pitchFamily="34" charset="0"/>
              </a:rPr>
              <a:t>яичница-глазунья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Уксус, горчица, </a:t>
            </a:r>
            <a:r>
              <a:rPr lang="ru-RU" dirty="0" smtClean="0">
                <a:latin typeface="a_Helver Bashkir" panose="020B0504020202020204" pitchFamily="34" charset="0"/>
              </a:rPr>
              <a:t>хрен, перец острый и другие жгучие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приправы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Острые соусы, </a:t>
            </a:r>
            <a:r>
              <a:rPr lang="ru-RU" dirty="0" smtClean="0">
                <a:latin typeface="a_Helver Bashkir" panose="020B0504020202020204" pitchFamily="34" charset="0"/>
              </a:rPr>
              <a:t>кетчуп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майонез</a:t>
            </a:r>
            <a:r>
              <a:rPr lang="ru-RU">
                <a:latin typeface="a_Helver Bashkir" panose="020B0504020202020204" pitchFamily="34" charset="0"/>
              </a:rPr>
              <a:t>, </a:t>
            </a:r>
            <a:r>
              <a:rPr lang="ru-RU" smtClean="0">
                <a:latin typeface="a_Helver Bashkir" panose="020B0504020202020204" pitchFamily="34" charset="0"/>
              </a:rPr>
              <a:t>маринованные </a:t>
            </a:r>
            <a:r>
              <a:rPr lang="ru-RU" dirty="0" smtClean="0">
                <a:latin typeface="a_Helver Bashkir" panose="020B0504020202020204" pitchFamily="34" charset="0"/>
              </a:rPr>
              <a:t>овощи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и фрукты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Кремовые </a:t>
            </a:r>
            <a:r>
              <a:rPr lang="ru-RU" dirty="0">
                <a:latin typeface="a_Helver Bashkir" panose="020B0504020202020204" pitchFamily="34" charset="0"/>
              </a:rPr>
              <a:t>кондитерские</a:t>
            </a:r>
          </a:p>
          <a:p>
            <a:r>
              <a:rPr lang="ru-RU" dirty="0" smtClean="0">
                <a:latin typeface="a_Helver Bashkir" panose="020B0504020202020204" pitchFamily="34" charset="0"/>
              </a:rPr>
              <a:t> изделия </a:t>
            </a:r>
            <a:r>
              <a:rPr lang="ru-RU" dirty="0">
                <a:latin typeface="a_Helver Bashkir" panose="020B0504020202020204" pitchFamily="34" charset="0"/>
              </a:rPr>
              <a:t>(</a:t>
            </a:r>
            <a:r>
              <a:rPr lang="ru-RU" dirty="0" smtClean="0">
                <a:latin typeface="a_Helver Bashkir" panose="020B0504020202020204" pitchFamily="34" charset="0"/>
              </a:rPr>
              <a:t>пирожные и торты)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Арахис, карамель, </a:t>
            </a:r>
            <a:r>
              <a:rPr lang="ru-RU" dirty="0" smtClean="0">
                <a:latin typeface="a_Helver Bashkir" panose="020B0504020202020204" pitchFamily="34" charset="0"/>
              </a:rPr>
              <a:t>в том числе и леденцовая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Квас</a:t>
            </a:r>
            <a:r>
              <a:rPr lang="ru-RU" dirty="0">
                <a:latin typeface="a_Helver Bashkir" panose="020B0504020202020204" pitchFamily="34" charset="0"/>
              </a:rPr>
              <a:t>, натуральный </a:t>
            </a:r>
            <a:r>
              <a:rPr lang="ru-RU" dirty="0" smtClean="0">
                <a:latin typeface="a_Helver Bashkir" panose="020B0504020202020204" pitchFamily="34" charset="0"/>
              </a:rPr>
              <a:t>кофе, энергетики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газировка, кумыс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_Helver Bashkir" panose="020B0504020202020204" pitchFamily="34" charset="0"/>
            </a:endParaRPr>
          </a:p>
        </p:txBody>
      </p:sp>
      <p:pic>
        <p:nvPicPr>
          <p:cNvPr id="3074" name="Picture 2" descr="C:\Users\minnibaeva.lr\Desktop\image-06-10-20-18-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889594"/>
            <a:ext cx="657225" cy="535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nnibaeva.lr\Desktop\image-06-10-20-18-07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" y="889594"/>
            <a:ext cx="809625" cy="577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Вы довольны качеством питания в школе?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871" y="1600201"/>
            <a:ext cx="4729150" cy="2908920"/>
          </a:xfrm>
        </p:spPr>
      </p:pic>
      <p:sp>
        <p:nvSpPr>
          <p:cNvPr id="5" name="TextBox 4"/>
          <p:cNvSpPr txBox="1"/>
          <p:nvPr/>
        </p:nvSpPr>
        <p:spPr>
          <a:xfrm>
            <a:off x="539552" y="2716998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НАМ ЭТО ВАЖНО</a:t>
            </a:r>
            <a:endParaRPr lang="ru-RU" sz="3200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50851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Телефон горячей линии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800" smtClean="0">
                <a:solidFill>
                  <a:schemeClr val="accent5">
                    <a:lumMod val="75000"/>
                  </a:schemeClr>
                </a:solidFill>
              </a:rPr>
              <a:t>8-861-48-79-1-02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228</TotalTime>
  <Words>305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Здоровое питание школьника-залог успеха в учебном году</vt:lpstr>
      <vt:lpstr>При организации горячего питания обучающихся 1-4 классов:</vt:lpstr>
      <vt:lpstr>Методические рекомендации  по родительскому контролю за горячим питанием в общеобразовательных организациях направлены на соблюдение:</vt:lpstr>
      <vt:lpstr>Презентация PowerPoint</vt:lpstr>
      <vt:lpstr>Продукты, которые НЕ допускаются при организации общественного питания в школе: </vt:lpstr>
      <vt:lpstr>Вы довольны качеством питания в школе?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Миннибаева Луиза Расиховна</dc:creator>
  <cp:lastModifiedBy>Пользователь</cp:lastModifiedBy>
  <cp:revision>28</cp:revision>
  <dcterms:created xsi:type="dcterms:W3CDTF">2020-10-06T09:06:49Z</dcterms:created>
  <dcterms:modified xsi:type="dcterms:W3CDTF">2023-06-23T09:56:39Z</dcterms:modified>
</cp:coreProperties>
</file>